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3"/>
  </p:notesMasterIdLst>
  <p:handoutMasterIdLst>
    <p:handoutMasterId r:id="rId34"/>
  </p:handoutMasterIdLst>
  <p:sldIdLst>
    <p:sldId id="348" r:id="rId2"/>
    <p:sldId id="357" r:id="rId3"/>
    <p:sldId id="353" r:id="rId4"/>
    <p:sldId id="417" r:id="rId5"/>
    <p:sldId id="385" r:id="rId6"/>
    <p:sldId id="386" r:id="rId7"/>
    <p:sldId id="403" r:id="rId8"/>
    <p:sldId id="402" r:id="rId9"/>
    <p:sldId id="398" r:id="rId10"/>
    <p:sldId id="401" r:id="rId11"/>
    <p:sldId id="400" r:id="rId12"/>
    <p:sldId id="399" r:id="rId13"/>
    <p:sldId id="395" r:id="rId14"/>
    <p:sldId id="397" r:id="rId15"/>
    <p:sldId id="404" r:id="rId16"/>
    <p:sldId id="407" r:id="rId17"/>
    <p:sldId id="408" r:id="rId18"/>
    <p:sldId id="409" r:id="rId19"/>
    <p:sldId id="406" r:id="rId20"/>
    <p:sldId id="370" r:id="rId21"/>
    <p:sldId id="410" r:id="rId22"/>
    <p:sldId id="411" r:id="rId23"/>
    <p:sldId id="413" r:id="rId24"/>
    <p:sldId id="414" r:id="rId25"/>
    <p:sldId id="416" r:id="rId26"/>
    <p:sldId id="415" r:id="rId27"/>
    <p:sldId id="419" r:id="rId28"/>
    <p:sldId id="420" r:id="rId29"/>
    <p:sldId id="421" r:id="rId30"/>
    <p:sldId id="422" r:id="rId31"/>
    <p:sldId id="38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C13"/>
    <a:srgbClr val="418AB3"/>
    <a:srgbClr val="2C145C"/>
    <a:srgbClr val="A20602"/>
    <a:srgbClr val="FFFFFF"/>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2647" autoAdjust="0"/>
  </p:normalViewPr>
  <p:slideViewPr>
    <p:cSldViewPr snapToGrid="0">
      <p:cViewPr varScale="1">
        <p:scale>
          <a:sx n="89" d="100"/>
          <a:sy n="89" d="100"/>
        </p:scale>
        <p:origin x="466" y="96"/>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5/10/2024</a:t>
            </a:fld>
            <a:endParaRPr lang="en-US" dirty="0"/>
          </a:p>
        </p:txBody>
      </p:sp>
      <p:sp>
        <p:nvSpPr>
          <p:cNvPr id="4" name="Footer Placeholder 3">
            <a:extLst>
              <a:ext uri="{FF2B5EF4-FFF2-40B4-BE49-F238E27FC236}">
                <a16:creationId xmlns=""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388085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5/10/2024</a:t>
            </a:fld>
            <a:endParaRPr lang="en-US" dirty="0"/>
          </a:p>
        </p:txBody>
      </p:sp>
      <p:sp>
        <p:nvSpPr>
          <p:cNvPr id="5" name="Footer Placeholder 4">
            <a:extLst>
              <a:ext uri="{FF2B5EF4-FFF2-40B4-BE49-F238E27FC236}">
                <a16:creationId xmlns=""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Lst>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3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8FBC78-66E7-45DE-B5B9-64E043635320}"/>
              </a:ext>
            </a:extLst>
          </p:cNvPr>
          <p:cNvSpPr>
            <a:spLocks noGrp="1"/>
          </p:cNvSpPr>
          <p:nvPr>
            <p:ph type="ctrTitle"/>
          </p:nvPr>
        </p:nvSpPr>
        <p:spPr>
          <a:xfrm>
            <a:off x="116744" y="172528"/>
            <a:ext cx="9104894" cy="914400"/>
          </a:xfrm>
          <a:effectLst>
            <a:glow rad="228600">
              <a:schemeClr val="accent5">
                <a:satMod val="175000"/>
                <a:alpha val="40000"/>
              </a:schemeClr>
            </a:glow>
          </a:effectLst>
        </p:spPr>
        <p:txBody>
          <a:bodyPr/>
          <a:lstStyle/>
          <a:p>
            <a:r>
              <a:rPr lang="en-US" dirty="0" smtClean="0">
                <a:effectLst>
                  <a:outerShdw blurRad="38100" dist="38100" dir="2700000" algn="tl">
                    <a:srgbClr val="000000">
                      <a:alpha val="43137"/>
                    </a:srgbClr>
                  </a:outerShdw>
                </a:effectLst>
              </a:rPr>
              <a:t>Healthy Recipes Insights</a:t>
            </a:r>
            <a:endParaRPr lang="en-US" dirty="0">
              <a:effectLst>
                <a:outerShdw blurRad="38100" dist="38100" dir="2700000" algn="tl">
                  <a:srgbClr val="000000">
                    <a:alpha val="43137"/>
                  </a:srgbClr>
                </a:outerShdw>
              </a:effectLst>
            </a:endParaRPr>
          </a:p>
        </p:txBody>
      </p:sp>
      <p:pic>
        <p:nvPicPr>
          <p:cNvPr id="8" name="Picture Placeholder 7" descr="Recipe Ingredients">
            <a:extLst>
              <a:ext uri="{FF2B5EF4-FFF2-40B4-BE49-F238E27FC236}">
                <a16:creationId xmlns="" xmlns:a16="http://schemas.microsoft.com/office/drawing/2014/main" id="{9E891DD2-13A7-444C-AC48-BB89D6530537}"/>
              </a:ext>
              <a:ext uri="{C183D7F6-B498-43B3-948B-1728B52AA6E4}">
                <adec:decorative xmlns=""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3795622" y="1894518"/>
            <a:ext cx="4416725" cy="646331"/>
          </a:xfrm>
          <a:prstGeom prst="rect">
            <a:avLst/>
          </a:prstGeom>
        </p:spPr>
        <p:txBody>
          <a:bodyPr wrap="square">
            <a:spAutoFit/>
          </a:bodyPr>
          <a:lstStyle/>
          <a:p>
            <a:pPr algn="ctr"/>
            <a:r>
              <a:rPr lang="en-US" sz="3600" b="1" dirty="0" smtClean="0">
                <a:effectLst>
                  <a:outerShdw blurRad="38100" dist="38100" dir="2700000" algn="tl">
                    <a:srgbClr val="000000">
                      <a:alpha val="43137"/>
                    </a:srgbClr>
                  </a:outerShdw>
                </a:effectLst>
              </a:rPr>
              <a:t>Prepared By</a:t>
            </a:r>
            <a:endParaRPr lang="en-IN" sz="3600" b="1" dirty="0"/>
          </a:p>
        </p:txBody>
      </p:sp>
      <p:sp>
        <p:nvSpPr>
          <p:cNvPr id="5" name="Rectangle 4"/>
          <p:cNvSpPr/>
          <p:nvPr/>
        </p:nvSpPr>
        <p:spPr>
          <a:xfrm flipH="1">
            <a:off x="6987396" y="2415395"/>
            <a:ext cx="4287328" cy="523220"/>
          </a:xfrm>
          <a:prstGeom prst="rect">
            <a:avLst/>
          </a:prstGeom>
        </p:spPr>
        <p:txBody>
          <a:bodyPr wrap="square">
            <a:spAutoFit/>
          </a:bodyPr>
          <a:lstStyle/>
          <a:p>
            <a:pPr algn="ctr"/>
            <a:r>
              <a:rPr lang="en-US" sz="2800" b="1" i="1" dirty="0" smtClean="0">
                <a:solidFill>
                  <a:schemeClr val="tx1">
                    <a:lumMod val="75000"/>
                    <a:lumOff val="25000"/>
                  </a:schemeClr>
                </a:solidFill>
                <a:effectLst>
                  <a:outerShdw blurRad="38100" dist="38100" dir="2700000" algn="tl">
                    <a:srgbClr val="000000">
                      <a:alpha val="43137"/>
                    </a:srgbClr>
                  </a:outerShdw>
                </a:effectLst>
              </a:rPr>
              <a:t>Prarthana Vengurlekar</a:t>
            </a:r>
            <a:endParaRPr lang="en-IN" sz="2800" b="1" i="1" dirty="0">
              <a:solidFill>
                <a:schemeClr val="tx1">
                  <a:lumMod val="75000"/>
                  <a:lumOff val="25000"/>
                </a:schemeClr>
              </a:solidFill>
            </a:endParaRPr>
          </a:p>
        </p:txBody>
      </p:sp>
    </p:spTree>
    <p:extLst>
      <p:ext uri="{BB962C8B-B14F-4D97-AF65-F5344CB8AC3E}">
        <p14:creationId xmlns:p14="http://schemas.microsoft.com/office/powerpoint/2010/main" val="54092166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USER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USERS CONTAIN USER ID, USER NAME, USER PASSWORD, DIET TYPE</a:t>
            </a:r>
          </a:p>
          <a:p>
            <a:endParaRPr lang="en-US" sz="2000" dirty="0"/>
          </a:p>
          <a:p>
            <a:r>
              <a:rPr lang="en-US" sz="2000" dirty="0"/>
              <a:t>SYNTAX: DESC USER;</a:t>
            </a:r>
          </a:p>
        </p:txBody>
      </p:sp>
      <p:pic>
        <p:nvPicPr>
          <p:cNvPr id="3" name="Picture 2">
            <a:extLst>
              <a:ext uri="{FF2B5EF4-FFF2-40B4-BE49-F238E27FC236}">
                <a16:creationId xmlns="" xmlns:a16="http://schemas.microsoft.com/office/drawing/2014/main" id="{6E073675-F37D-ED3B-ED04-2722C0A6AEFC}"/>
              </a:ext>
            </a:extLst>
          </p:cNvPr>
          <p:cNvPicPr>
            <a:picLocks noChangeAspect="1"/>
          </p:cNvPicPr>
          <p:nvPr/>
        </p:nvPicPr>
        <p:blipFill rotWithShape="1">
          <a:blip r:embed="rId2"/>
          <a:srcRect r="51448" b="20180"/>
          <a:stretch/>
        </p:blipFill>
        <p:spPr>
          <a:xfrm>
            <a:off x="0" y="1173893"/>
            <a:ext cx="5919495" cy="5684108"/>
          </a:xfrm>
          <a:prstGeom prst="rect">
            <a:avLst/>
          </a:prstGeom>
        </p:spPr>
      </p:pic>
    </p:spTree>
    <p:extLst>
      <p:ext uri="{BB962C8B-B14F-4D97-AF65-F5344CB8AC3E}">
        <p14:creationId xmlns:p14="http://schemas.microsoft.com/office/powerpoint/2010/main" val="21211669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FEEDBACK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FEEDBACK CONTAINING COMMENT NO, RATING USER ID RECIPESWEET ID RECIPE SAVOURY ID </a:t>
            </a:r>
          </a:p>
          <a:p>
            <a:endParaRPr lang="en-US" sz="2000" dirty="0"/>
          </a:p>
          <a:p>
            <a:r>
              <a:rPr lang="en-US" sz="2000" dirty="0"/>
              <a:t>SYNTAX: DESC FEEDBACK;</a:t>
            </a:r>
          </a:p>
        </p:txBody>
      </p:sp>
      <p:pic>
        <p:nvPicPr>
          <p:cNvPr id="3" name="Picture 2">
            <a:extLst>
              <a:ext uri="{FF2B5EF4-FFF2-40B4-BE49-F238E27FC236}">
                <a16:creationId xmlns="" xmlns:a16="http://schemas.microsoft.com/office/drawing/2014/main" id="{0A34108F-BF3B-5A7D-4805-C5CD424F6EB3}"/>
              </a:ext>
            </a:extLst>
          </p:cNvPr>
          <p:cNvPicPr>
            <a:picLocks noChangeAspect="1"/>
          </p:cNvPicPr>
          <p:nvPr/>
        </p:nvPicPr>
        <p:blipFill rotWithShape="1">
          <a:blip r:embed="rId2"/>
          <a:srcRect r="54189" b="18378"/>
          <a:stretch/>
        </p:blipFill>
        <p:spPr>
          <a:xfrm>
            <a:off x="0" y="1173893"/>
            <a:ext cx="5585254" cy="5684108"/>
          </a:xfrm>
          <a:prstGeom prst="rect">
            <a:avLst/>
          </a:prstGeom>
        </p:spPr>
      </p:pic>
    </p:spTree>
    <p:extLst>
      <p:ext uri="{BB962C8B-B14F-4D97-AF65-F5344CB8AC3E}">
        <p14:creationId xmlns:p14="http://schemas.microsoft.com/office/powerpoint/2010/main" val="10704538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3" name="Picture 2">
            <a:extLst>
              <a:ext uri="{FF2B5EF4-FFF2-40B4-BE49-F238E27FC236}">
                <a16:creationId xmlns="" xmlns:a16="http://schemas.microsoft.com/office/drawing/2014/main" id="{D084F2AC-8BBE-FFAE-A35C-B6B5111CD915}"/>
              </a:ext>
            </a:extLst>
          </p:cNvPr>
          <p:cNvPicPr>
            <a:picLocks noChangeAspect="1"/>
          </p:cNvPicPr>
          <p:nvPr/>
        </p:nvPicPr>
        <p:blipFill rotWithShape="1">
          <a:blip r:embed="rId2"/>
          <a:srcRect t="-1" r="67496" b="60527"/>
          <a:stretch/>
        </p:blipFill>
        <p:spPr>
          <a:xfrm>
            <a:off x="0" y="1042492"/>
            <a:ext cx="12060196" cy="5697674"/>
          </a:xfrm>
          <a:prstGeom prst="rect">
            <a:avLst/>
          </a:prstGeom>
        </p:spPr>
      </p:pic>
    </p:spTree>
    <p:extLst>
      <p:ext uri="{BB962C8B-B14F-4D97-AF65-F5344CB8AC3E}">
        <p14:creationId xmlns:p14="http://schemas.microsoft.com/office/powerpoint/2010/main" val="343007449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3" name="Picture 2">
            <a:extLst>
              <a:ext uri="{FF2B5EF4-FFF2-40B4-BE49-F238E27FC236}">
                <a16:creationId xmlns="" xmlns:a16="http://schemas.microsoft.com/office/drawing/2014/main" id="{1B6B7648-82A6-D384-CC20-8D7D7744125B}"/>
              </a:ext>
            </a:extLst>
          </p:cNvPr>
          <p:cNvPicPr>
            <a:picLocks noChangeAspect="1"/>
          </p:cNvPicPr>
          <p:nvPr/>
        </p:nvPicPr>
        <p:blipFill rotWithShape="1">
          <a:blip r:embed="rId2"/>
          <a:srcRect r="64223" b="60180"/>
          <a:stretch/>
        </p:blipFill>
        <p:spPr>
          <a:xfrm>
            <a:off x="-1" y="1173893"/>
            <a:ext cx="12060195" cy="5747920"/>
          </a:xfrm>
          <a:prstGeom prst="rect">
            <a:avLst/>
          </a:prstGeom>
        </p:spPr>
      </p:pic>
    </p:spTree>
    <p:extLst>
      <p:ext uri="{BB962C8B-B14F-4D97-AF65-F5344CB8AC3E}">
        <p14:creationId xmlns:p14="http://schemas.microsoft.com/office/powerpoint/2010/main" val="290133318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3" name="Picture 2">
            <a:extLst>
              <a:ext uri="{FF2B5EF4-FFF2-40B4-BE49-F238E27FC236}">
                <a16:creationId xmlns="" xmlns:a16="http://schemas.microsoft.com/office/drawing/2014/main" id="{338E435F-6D28-6F15-69A1-A88BE7473C74}"/>
              </a:ext>
            </a:extLst>
          </p:cNvPr>
          <p:cNvPicPr>
            <a:picLocks noChangeAspect="1"/>
          </p:cNvPicPr>
          <p:nvPr/>
        </p:nvPicPr>
        <p:blipFill rotWithShape="1">
          <a:blip r:embed="rId2"/>
          <a:srcRect r="63209" b="65405"/>
          <a:stretch/>
        </p:blipFill>
        <p:spPr>
          <a:xfrm>
            <a:off x="0" y="1186248"/>
            <a:ext cx="12084908" cy="5666542"/>
          </a:xfrm>
          <a:prstGeom prst="rect">
            <a:avLst/>
          </a:prstGeom>
        </p:spPr>
      </p:pic>
    </p:spTree>
    <p:extLst>
      <p:ext uri="{BB962C8B-B14F-4D97-AF65-F5344CB8AC3E}">
        <p14:creationId xmlns:p14="http://schemas.microsoft.com/office/powerpoint/2010/main" val="421670333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4" name="Picture 3">
            <a:extLst>
              <a:ext uri="{FF2B5EF4-FFF2-40B4-BE49-F238E27FC236}">
                <a16:creationId xmlns="" xmlns:a16="http://schemas.microsoft.com/office/drawing/2014/main" id="{432057C7-ED95-495C-EA79-13FE6B5BC588}"/>
              </a:ext>
            </a:extLst>
          </p:cNvPr>
          <p:cNvPicPr>
            <a:picLocks noChangeAspect="1"/>
          </p:cNvPicPr>
          <p:nvPr/>
        </p:nvPicPr>
        <p:blipFill rotWithShape="1">
          <a:blip r:embed="rId2"/>
          <a:srcRect l="-1" t="1" r="41710" b="38419"/>
          <a:stretch/>
        </p:blipFill>
        <p:spPr>
          <a:xfrm>
            <a:off x="0" y="1186248"/>
            <a:ext cx="12134731" cy="5553918"/>
          </a:xfrm>
          <a:prstGeom prst="rect">
            <a:avLst/>
          </a:prstGeom>
        </p:spPr>
      </p:pic>
    </p:spTree>
    <p:extLst>
      <p:ext uri="{BB962C8B-B14F-4D97-AF65-F5344CB8AC3E}">
        <p14:creationId xmlns:p14="http://schemas.microsoft.com/office/powerpoint/2010/main" val="139257466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4" name="Picture 3">
            <a:extLst>
              <a:ext uri="{FF2B5EF4-FFF2-40B4-BE49-F238E27FC236}">
                <a16:creationId xmlns="" xmlns:a16="http://schemas.microsoft.com/office/drawing/2014/main" id="{093817AA-0754-206D-C0FB-9C3268D36EBF}"/>
              </a:ext>
            </a:extLst>
          </p:cNvPr>
          <p:cNvPicPr>
            <a:picLocks noChangeAspect="1"/>
          </p:cNvPicPr>
          <p:nvPr/>
        </p:nvPicPr>
        <p:blipFill rotWithShape="1">
          <a:blip r:embed="rId2"/>
          <a:srcRect r="59054" b="63604"/>
          <a:stretch/>
        </p:blipFill>
        <p:spPr>
          <a:xfrm>
            <a:off x="-1" y="1186249"/>
            <a:ext cx="12035481" cy="5653216"/>
          </a:xfrm>
          <a:prstGeom prst="rect">
            <a:avLst/>
          </a:prstGeom>
        </p:spPr>
      </p:pic>
    </p:spTree>
    <p:extLst>
      <p:ext uri="{BB962C8B-B14F-4D97-AF65-F5344CB8AC3E}">
        <p14:creationId xmlns:p14="http://schemas.microsoft.com/office/powerpoint/2010/main" val="416671332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4" name="Picture 3">
            <a:extLst>
              <a:ext uri="{FF2B5EF4-FFF2-40B4-BE49-F238E27FC236}">
                <a16:creationId xmlns="" xmlns:a16="http://schemas.microsoft.com/office/drawing/2014/main" id="{03DA0292-C640-242E-D875-B93C3F909F98}"/>
              </a:ext>
            </a:extLst>
          </p:cNvPr>
          <p:cNvPicPr>
            <a:picLocks noChangeAspect="1"/>
          </p:cNvPicPr>
          <p:nvPr/>
        </p:nvPicPr>
        <p:blipFill rotWithShape="1">
          <a:blip r:embed="rId2"/>
          <a:srcRect r="59561" b="54955"/>
          <a:stretch/>
        </p:blipFill>
        <p:spPr>
          <a:xfrm>
            <a:off x="-1" y="1198606"/>
            <a:ext cx="12097266" cy="5698354"/>
          </a:xfrm>
          <a:prstGeom prst="rect">
            <a:avLst/>
          </a:prstGeom>
        </p:spPr>
      </p:pic>
    </p:spTree>
    <p:extLst>
      <p:ext uri="{BB962C8B-B14F-4D97-AF65-F5344CB8AC3E}">
        <p14:creationId xmlns:p14="http://schemas.microsoft.com/office/powerpoint/2010/main" val="20805765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4" name="Picture 3">
            <a:extLst>
              <a:ext uri="{FF2B5EF4-FFF2-40B4-BE49-F238E27FC236}">
                <a16:creationId xmlns="" xmlns:a16="http://schemas.microsoft.com/office/drawing/2014/main" id="{4D51CEFF-7D3B-597A-93AC-82B7868A8C6F}"/>
              </a:ext>
            </a:extLst>
          </p:cNvPr>
          <p:cNvPicPr>
            <a:picLocks noChangeAspect="1"/>
          </p:cNvPicPr>
          <p:nvPr/>
        </p:nvPicPr>
        <p:blipFill rotWithShape="1">
          <a:blip r:embed="rId2"/>
          <a:srcRect r="60777" b="26487"/>
          <a:stretch/>
        </p:blipFill>
        <p:spPr>
          <a:xfrm>
            <a:off x="2125362" y="1210962"/>
            <a:ext cx="7957752" cy="5647038"/>
          </a:xfrm>
          <a:prstGeom prst="rect">
            <a:avLst/>
          </a:prstGeom>
        </p:spPr>
      </p:pic>
    </p:spTree>
    <p:extLst>
      <p:ext uri="{BB962C8B-B14F-4D97-AF65-F5344CB8AC3E}">
        <p14:creationId xmlns:p14="http://schemas.microsoft.com/office/powerpoint/2010/main" val="109792934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50CE2CC-FCD2-DDA5-DB40-B3DD147A8778}"/>
              </a:ext>
            </a:extLst>
          </p:cNvPr>
          <p:cNvPicPr>
            <a:picLocks noChangeAspect="1"/>
          </p:cNvPicPr>
          <p:nvPr/>
        </p:nvPicPr>
        <p:blipFill rotWithShape="1">
          <a:blip r:embed="rId2"/>
          <a:srcRect r="59054" b="50000"/>
          <a:stretch/>
        </p:blipFill>
        <p:spPr>
          <a:xfrm>
            <a:off x="2211859" y="1612558"/>
            <a:ext cx="7636608" cy="5245442"/>
          </a:xfrm>
          <a:prstGeom prst="rect">
            <a:avLst/>
          </a:prstGeom>
        </p:spPr>
      </p:pic>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CONTENTS OF TABLE </a:t>
            </a:r>
          </a:p>
        </p:txBody>
      </p:sp>
      <p:pic>
        <p:nvPicPr>
          <p:cNvPr id="4" name="Picture 3">
            <a:extLst>
              <a:ext uri="{FF2B5EF4-FFF2-40B4-BE49-F238E27FC236}">
                <a16:creationId xmlns="" xmlns:a16="http://schemas.microsoft.com/office/drawing/2014/main" id="{D224DDC0-CC41-83DA-29E5-FD970736754B}"/>
              </a:ext>
            </a:extLst>
          </p:cNvPr>
          <p:cNvPicPr>
            <a:picLocks noChangeAspect="1"/>
          </p:cNvPicPr>
          <p:nvPr/>
        </p:nvPicPr>
        <p:blipFill rotWithShape="1">
          <a:blip r:embed="rId3"/>
          <a:srcRect r="56115" b="90754"/>
          <a:stretch/>
        </p:blipFill>
        <p:spPr>
          <a:xfrm>
            <a:off x="2211858" y="1173894"/>
            <a:ext cx="7636608" cy="887436"/>
          </a:xfrm>
          <a:prstGeom prst="rect">
            <a:avLst/>
          </a:prstGeom>
        </p:spPr>
      </p:pic>
    </p:spTree>
    <p:extLst>
      <p:ext uri="{BB962C8B-B14F-4D97-AF65-F5344CB8AC3E}">
        <p14:creationId xmlns:p14="http://schemas.microsoft.com/office/powerpoint/2010/main" val="8580089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712994-45BB-4DD9-8909-BF16884D6D13}"/>
              </a:ext>
            </a:extLst>
          </p:cNvPr>
          <p:cNvSpPr>
            <a:spLocks noGrp="1"/>
          </p:cNvSpPr>
          <p:nvPr>
            <p:ph type="title"/>
          </p:nvPr>
        </p:nvSpPr>
        <p:spPr/>
        <p:txBody>
          <a:bodyPr/>
          <a:lstStyle/>
          <a:p>
            <a:r>
              <a:rPr lang="en-US" dirty="0">
                <a:solidFill>
                  <a:schemeClr val="accent4">
                    <a:lumMod val="75000"/>
                  </a:schemeClr>
                </a:solidFill>
              </a:rPr>
              <a:t>ABSTRACT</a:t>
            </a:r>
          </a:p>
        </p:txBody>
      </p:sp>
      <p:pic>
        <p:nvPicPr>
          <p:cNvPr id="8" name="Picture Placeholder 7" descr="Egg &amp; Avo">
            <a:extLst>
              <a:ext uri="{FF2B5EF4-FFF2-40B4-BE49-F238E27FC236}">
                <a16:creationId xmlns="" xmlns:a16="http://schemas.microsoft.com/office/drawing/2014/main" id="{2CC37EC2-1F3B-431B-B13E-C1C3C11461D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3" name="TextBox 2">
            <a:extLst>
              <a:ext uri="{FF2B5EF4-FFF2-40B4-BE49-F238E27FC236}">
                <a16:creationId xmlns="" xmlns:a16="http://schemas.microsoft.com/office/drawing/2014/main" id="{D777B110-1A76-57A4-BED1-BC8D21740E13}"/>
              </a:ext>
            </a:extLst>
          </p:cNvPr>
          <p:cNvSpPr txBox="1"/>
          <p:nvPr/>
        </p:nvSpPr>
        <p:spPr>
          <a:xfrm>
            <a:off x="6096000" y="1511166"/>
            <a:ext cx="5785104" cy="5016758"/>
          </a:xfrm>
          <a:prstGeom prst="rect">
            <a:avLst/>
          </a:prstGeom>
          <a:noFill/>
        </p:spPr>
        <p:txBody>
          <a:bodyPr wrap="square" rtlCol="0">
            <a:spAutoFit/>
          </a:bodyPr>
          <a:lstStyle/>
          <a:p>
            <a:pPr>
              <a:lnSpc>
                <a:spcPct val="200000"/>
              </a:lnSpc>
            </a:pPr>
            <a:r>
              <a:rPr lang="en-US" sz="2000" b="1" i="1" dirty="0">
                <a:effectLst>
                  <a:glow rad="63500">
                    <a:schemeClr val="bg1">
                      <a:alpha val="40000"/>
                    </a:schemeClr>
                  </a:glow>
                </a:effectLst>
              </a:rPr>
              <a:t>THE </a:t>
            </a:r>
            <a:r>
              <a:rPr lang="en-US" sz="2000" b="1" i="1" dirty="0" smtClean="0">
                <a:effectLst>
                  <a:glow rad="63500">
                    <a:schemeClr val="bg1">
                      <a:alpha val="40000"/>
                    </a:schemeClr>
                  </a:glow>
                </a:effectLst>
              </a:rPr>
              <a:t>HEALTHY RECIPES INSIGHTS, </a:t>
            </a:r>
            <a:r>
              <a:rPr lang="en-US" sz="2000" b="1" i="1" dirty="0">
                <a:effectLst>
                  <a:glow rad="63500">
                    <a:schemeClr val="bg1">
                      <a:alpha val="40000"/>
                    </a:schemeClr>
                  </a:glow>
                </a:effectLst>
              </a:rPr>
              <a:t>FOR SHARING IS A RECIPE PORTAL THAT WILL HELP THE USER TO SEARCH VARIOUS HEALTHY RECIPES TRY THEM THAT CAN BE SWEET OR SAVOURY, AND CAN RATE THEM AND COMMENT ON THEM, THERE ARE VARIOUS TYPES OF DIETS THAT CAN HELP THE CUSTOMER TO LOOK ON THEIR HEALTH WITH THE EASE OF STORING AND USING THE RECIPIES.</a:t>
            </a:r>
            <a:endParaRPr lang="en-IN" sz="2000" b="1" i="1" dirty="0">
              <a:effectLst>
                <a:glow rad="63500">
                  <a:schemeClr val="bg1">
                    <a:alpha val="40000"/>
                  </a:schemeClr>
                </a:glow>
              </a:effectLst>
            </a:endParaRPr>
          </a:p>
        </p:txBody>
      </p:sp>
    </p:spTree>
    <p:extLst>
      <p:ext uri="{BB962C8B-B14F-4D97-AF65-F5344CB8AC3E}">
        <p14:creationId xmlns:p14="http://schemas.microsoft.com/office/powerpoint/2010/main" val="40642072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SUBQUERY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169063" y="1251640"/>
            <a:ext cx="5022937" cy="760068"/>
          </a:xfrm>
        </p:spPr>
        <p:txBody>
          <a:bodyPr/>
          <a:lstStyle/>
          <a:p>
            <a:r>
              <a:rPr lang="en-US" sz="2200" b="1" dirty="0"/>
              <a:t>DISPLAY THE NAME OF CUSTOMER WHO HAS GIVEN COMMENT AND RATINGS AS FEEDBACK.</a:t>
            </a:r>
          </a:p>
          <a:p>
            <a:endParaRPr lang="en-US" sz="2000"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169063" y="2463149"/>
            <a:ext cx="4910659" cy="3056233"/>
          </a:xfrm>
        </p:spPr>
        <p:txBody>
          <a:bodyPr numCol="1">
            <a:normAutofit/>
          </a:bodyPr>
          <a:lstStyle/>
          <a:p>
            <a:r>
              <a:rPr lang="en-US" sz="2000" dirty="0"/>
              <a:t>    SYNTAX: select User.User_ID,User.User_Name,Feedback.Comments_No,Feedback.Rating from </a:t>
            </a:r>
            <a:r>
              <a:rPr lang="en-US" sz="2000" dirty="0" err="1"/>
              <a:t>User,Feedback</a:t>
            </a:r>
            <a:r>
              <a:rPr lang="en-US" sz="2000" dirty="0"/>
              <a:t> where </a:t>
            </a:r>
            <a:r>
              <a:rPr lang="en-US" sz="2000" dirty="0" err="1"/>
              <a:t>User.User_ID</a:t>
            </a:r>
            <a:r>
              <a:rPr lang="en-US" sz="2000" dirty="0"/>
              <a:t>=</a:t>
            </a:r>
            <a:r>
              <a:rPr lang="en-US" sz="2000" dirty="0" err="1"/>
              <a:t>Feedback.User_ID</a:t>
            </a:r>
            <a:r>
              <a:rPr lang="en-US" sz="2000" dirty="0"/>
              <a:t> order by Rating Desc;</a:t>
            </a:r>
          </a:p>
        </p:txBody>
      </p:sp>
      <p:pic>
        <p:nvPicPr>
          <p:cNvPr id="25" name="Picture 24">
            <a:extLst>
              <a:ext uri="{FF2B5EF4-FFF2-40B4-BE49-F238E27FC236}">
                <a16:creationId xmlns="" xmlns:a16="http://schemas.microsoft.com/office/drawing/2014/main" id="{D1645D5F-076C-01B7-146E-F6FAB5D59782}"/>
              </a:ext>
            </a:extLst>
          </p:cNvPr>
          <p:cNvPicPr>
            <a:picLocks noChangeAspect="1"/>
          </p:cNvPicPr>
          <p:nvPr/>
        </p:nvPicPr>
        <p:blipFill rotWithShape="1">
          <a:blip r:embed="rId2"/>
          <a:srcRect r="44213" b="37035"/>
          <a:stretch/>
        </p:blipFill>
        <p:spPr>
          <a:xfrm>
            <a:off x="0" y="1124534"/>
            <a:ext cx="7169063" cy="5733465"/>
          </a:xfrm>
          <a:prstGeom prst="rect">
            <a:avLst/>
          </a:prstGeom>
        </p:spPr>
      </p:pic>
    </p:spTree>
    <p:extLst>
      <p:ext uri="{BB962C8B-B14F-4D97-AF65-F5344CB8AC3E}">
        <p14:creationId xmlns:p14="http://schemas.microsoft.com/office/powerpoint/2010/main" val="5121207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SUBQUERY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6947701" y="1180876"/>
            <a:ext cx="5453522" cy="1177580"/>
          </a:xfrm>
        </p:spPr>
        <p:txBody>
          <a:bodyPr/>
          <a:lstStyle/>
          <a:p>
            <a:r>
              <a:rPr lang="en-US" sz="2200" b="1" dirty="0"/>
              <a:t>DISPLAY NAMES OF INGREDIENTS WHERE ALL TYPES OF MEALS ARE SERVED.</a:t>
            </a:r>
          </a:p>
          <a:p>
            <a:endParaRPr lang="en-US" sz="2200"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6834967" y="2247340"/>
            <a:ext cx="5453522" cy="2575180"/>
          </a:xfrm>
        </p:spPr>
        <p:txBody>
          <a:bodyPr numCol="1">
            <a:normAutofit/>
          </a:bodyPr>
          <a:lstStyle/>
          <a:p>
            <a:r>
              <a:rPr lang="en-US" sz="2200" dirty="0" err="1"/>
              <a:t>SYNTAX:select</a:t>
            </a:r>
            <a:r>
              <a:rPr lang="en-US" sz="2200" dirty="0"/>
              <a:t> </a:t>
            </a:r>
            <a:r>
              <a:rPr lang="en-US" sz="2200" dirty="0" err="1"/>
              <a:t>Diet.Diet_type,Diet.Diet_Meals,Ingredient</a:t>
            </a:r>
            <a:r>
              <a:rPr lang="en-US" sz="2200" dirty="0"/>
              <a:t>. </a:t>
            </a:r>
            <a:r>
              <a:rPr lang="en-US" sz="2200" dirty="0" err="1"/>
              <a:t>Ingredient_ID,Ingredient.Ingredient_Name</a:t>
            </a:r>
            <a:r>
              <a:rPr lang="en-US" sz="2200" dirty="0"/>
              <a:t> from </a:t>
            </a:r>
            <a:r>
              <a:rPr lang="en-US" sz="2200" dirty="0" err="1"/>
              <a:t>Diet,Ingredient</a:t>
            </a:r>
            <a:r>
              <a:rPr lang="en-US" sz="2200" dirty="0"/>
              <a:t> where </a:t>
            </a:r>
            <a:r>
              <a:rPr lang="en-US" sz="2200" dirty="0" err="1"/>
              <a:t>Diet.Diet_Meals</a:t>
            </a:r>
            <a:r>
              <a:rPr lang="en-US" sz="2200" dirty="0"/>
              <a:t>=</a:t>
            </a:r>
            <a:r>
              <a:rPr lang="en-US" sz="2200" dirty="0" err="1"/>
              <a:t>Ingredient.Diet_Meal</a:t>
            </a:r>
            <a:r>
              <a:rPr lang="en-US" sz="2200" dirty="0"/>
              <a:t>;</a:t>
            </a:r>
          </a:p>
        </p:txBody>
      </p:sp>
      <p:pic>
        <p:nvPicPr>
          <p:cNvPr id="3" name="Picture 2">
            <a:extLst>
              <a:ext uri="{FF2B5EF4-FFF2-40B4-BE49-F238E27FC236}">
                <a16:creationId xmlns="" xmlns:a16="http://schemas.microsoft.com/office/drawing/2014/main" id="{8526D1A5-DCE8-0016-AE2B-022123AD11A7}"/>
              </a:ext>
            </a:extLst>
          </p:cNvPr>
          <p:cNvPicPr>
            <a:picLocks noChangeAspect="1"/>
          </p:cNvPicPr>
          <p:nvPr/>
        </p:nvPicPr>
        <p:blipFill rotWithShape="1">
          <a:blip r:embed="rId2"/>
          <a:srcRect r="43939" b="45754"/>
          <a:stretch/>
        </p:blipFill>
        <p:spPr>
          <a:xfrm>
            <a:off x="0" y="1108554"/>
            <a:ext cx="6834967" cy="5749446"/>
          </a:xfrm>
          <a:prstGeom prst="rect">
            <a:avLst/>
          </a:prstGeom>
        </p:spPr>
      </p:pic>
    </p:spTree>
    <p:extLst>
      <p:ext uri="{BB962C8B-B14F-4D97-AF65-F5344CB8AC3E}">
        <p14:creationId xmlns:p14="http://schemas.microsoft.com/office/powerpoint/2010/main" val="194288314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SUBQUERY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DISPLAY CUSTOMERS WHO HAVE NOT GIVEN 5 STAR RATING</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747121" y="2238961"/>
            <a:ext cx="4190640" cy="3773532"/>
          </a:xfrm>
        </p:spPr>
        <p:txBody>
          <a:bodyPr numCol="1">
            <a:normAutofit/>
          </a:bodyPr>
          <a:lstStyle/>
          <a:p>
            <a:r>
              <a:rPr lang="en-US" sz="2200" dirty="0"/>
              <a:t>SYNTAX: select </a:t>
            </a:r>
            <a:r>
              <a:rPr lang="en-US" sz="2200" dirty="0" err="1"/>
              <a:t>User_Name,User_ID,Diet_type</a:t>
            </a:r>
            <a:r>
              <a:rPr lang="en-US" sz="2200" dirty="0"/>
              <a:t> from User where </a:t>
            </a:r>
            <a:r>
              <a:rPr lang="en-US" sz="2200" dirty="0" err="1"/>
              <a:t>User_ID</a:t>
            </a:r>
            <a:r>
              <a:rPr lang="en-US" sz="2200" dirty="0"/>
              <a:t> not in(select </a:t>
            </a:r>
            <a:r>
              <a:rPr lang="en-US" sz="2200" dirty="0" err="1"/>
              <a:t>user_ID</a:t>
            </a:r>
            <a:r>
              <a:rPr lang="en-US" sz="2200" dirty="0"/>
              <a:t> from feedback where rating='5star' );</a:t>
            </a:r>
          </a:p>
        </p:txBody>
      </p:sp>
      <p:pic>
        <p:nvPicPr>
          <p:cNvPr id="3" name="Picture 2">
            <a:extLst>
              <a:ext uri="{FF2B5EF4-FFF2-40B4-BE49-F238E27FC236}">
                <a16:creationId xmlns="" xmlns:a16="http://schemas.microsoft.com/office/drawing/2014/main" id="{B8F07120-5590-8916-E741-C1F03BCDE2F3}"/>
              </a:ext>
            </a:extLst>
          </p:cNvPr>
          <p:cNvPicPr>
            <a:picLocks noChangeAspect="1"/>
          </p:cNvPicPr>
          <p:nvPr/>
        </p:nvPicPr>
        <p:blipFill rotWithShape="1">
          <a:blip r:embed="rId2"/>
          <a:srcRect r="44007" b="23105"/>
          <a:stretch/>
        </p:blipFill>
        <p:spPr>
          <a:xfrm>
            <a:off x="0" y="1114816"/>
            <a:ext cx="7615825" cy="5743184"/>
          </a:xfrm>
          <a:prstGeom prst="rect">
            <a:avLst/>
          </a:prstGeom>
        </p:spPr>
      </p:pic>
    </p:spTree>
    <p:extLst>
      <p:ext uri="{BB962C8B-B14F-4D97-AF65-F5344CB8AC3E}">
        <p14:creationId xmlns:p14="http://schemas.microsoft.com/office/powerpoint/2010/main" val="29947291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SUBQUERY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DISPLAY DIET WHICH IS SPICIEST.</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747120" y="1839230"/>
            <a:ext cx="4190640" cy="3773532"/>
          </a:xfrm>
        </p:spPr>
        <p:txBody>
          <a:bodyPr numCol="1">
            <a:normAutofit/>
          </a:bodyPr>
          <a:lstStyle/>
          <a:p>
            <a:r>
              <a:rPr lang="en-US" sz="2200" dirty="0"/>
              <a:t>SYNTAX: select </a:t>
            </a:r>
            <a:r>
              <a:rPr lang="en-US" sz="2200" dirty="0" err="1"/>
              <a:t>Diet_type,Diet_meals</a:t>
            </a:r>
            <a:r>
              <a:rPr lang="en-US" sz="2200" dirty="0"/>
              <a:t> from Diet where </a:t>
            </a:r>
            <a:r>
              <a:rPr lang="en-US" sz="2200" dirty="0" err="1"/>
              <a:t>Diet_type</a:t>
            </a:r>
            <a:r>
              <a:rPr lang="en-US" sz="2200" dirty="0"/>
              <a:t> in (select </a:t>
            </a:r>
            <a:r>
              <a:rPr lang="en-US" sz="2200" dirty="0" err="1"/>
              <a:t>Diet_type</a:t>
            </a:r>
            <a:r>
              <a:rPr lang="en-US" sz="2200" dirty="0"/>
              <a:t> from </a:t>
            </a:r>
            <a:r>
              <a:rPr lang="en-US" sz="2200" dirty="0" err="1"/>
              <a:t>RecipeSavoury</a:t>
            </a:r>
            <a:r>
              <a:rPr lang="en-US" sz="2200" dirty="0"/>
              <a:t> where </a:t>
            </a:r>
            <a:r>
              <a:rPr lang="en-US" sz="2200" dirty="0" err="1"/>
              <a:t>Spiciness_Level</a:t>
            </a:r>
            <a:r>
              <a:rPr lang="en-US" sz="2200" dirty="0"/>
              <a:t>='Level 3');</a:t>
            </a:r>
          </a:p>
          <a:p>
            <a:endParaRPr lang="en-US" sz="2200" dirty="0"/>
          </a:p>
        </p:txBody>
      </p:sp>
      <p:pic>
        <p:nvPicPr>
          <p:cNvPr id="4" name="Picture 3">
            <a:extLst>
              <a:ext uri="{FF2B5EF4-FFF2-40B4-BE49-F238E27FC236}">
                <a16:creationId xmlns="" xmlns:a16="http://schemas.microsoft.com/office/drawing/2014/main" id="{27E2A840-F21C-B0EB-21E2-DD5FDB239604}"/>
              </a:ext>
            </a:extLst>
          </p:cNvPr>
          <p:cNvPicPr>
            <a:picLocks noChangeAspect="1"/>
          </p:cNvPicPr>
          <p:nvPr/>
        </p:nvPicPr>
        <p:blipFill rotWithShape="1">
          <a:blip r:embed="rId2"/>
          <a:srcRect t="1" r="44007" b="54934"/>
          <a:stretch/>
        </p:blipFill>
        <p:spPr>
          <a:xfrm>
            <a:off x="0" y="1152395"/>
            <a:ext cx="7747120" cy="5587771"/>
          </a:xfrm>
          <a:prstGeom prst="rect">
            <a:avLst/>
          </a:prstGeom>
        </p:spPr>
      </p:pic>
    </p:spTree>
    <p:extLst>
      <p:ext uri="{BB962C8B-B14F-4D97-AF65-F5344CB8AC3E}">
        <p14:creationId xmlns:p14="http://schemas.microsoft.com/office/powerpoint/2010/main" val="234145445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JOINS.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DISPLAY RATING AND COMMENTS ASSOCIATED WITH VARIOUS DIETS.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747120" y="2238961"/>
            <a:ext cx="4190640" cy="3773532"/>
          </a:xfrm>
        </p:spPr>
        <p:txBody>
          <a:bodyPr numCol="1">
            <a:normAutofit/>
          </a:bodyPr>
          <a:lstStyle/>
          <a:p>
            <a:r>
              <a:rPr lang="en-US" sz="2200" dirty="0"/>
              <a:t>SYNTAX: select </a:t>
            </a:r>
            <a:r>
              <a:rPr lang="en-US" sz="2200" dirty="0" err="1"/>
              <a:t>Feedback.Rating,Feedback.Comments_No,User.Diet_type</a:t>
            </a:r>
            <a:r>
              <a:rPr lang="en-US" sz="2200" dirty="0"/>
              <a:t> from Feedback right join User on </a:t>
            </a:r>
            <a:r>
              <a:rPr lang="en-US" sz="2200" dirty="0" err="1"/>
              <a:t>Feedback.User_ID</a:t>
            </a:r>
            <a:r>
              <a:rPr lang="en-US" sz="2200" dirty="0"/>
              <a:t>= </a:t>
            </a:r>
            <a:r>
              <a:rPr lang="en-US" sz="2200" dirty="0" err="1"/>
              <a:t>User.User_ID</a:t>
            </a:r>
            <a:r>
              <a:rPr lang="en-US" sz="2200" dirty="0"/>
              <a:t>;</a:t>
            </a:r>
          </a:p>
        </p:txBody>
      </p:sp>
      <p:pic>
        <p:nvPicPr>
          <p:cNvPr id="3" name="Picture 2">
            <a:extLst>
              <a:ext uri="{FF2B5EF4-FFF2-40B4-BE49-F238E27FC236}">
                <a16:creationId xmlns="" xmlns:a16="http://schemas.microsoft.com/office/drawing/2014/main" id="{5AC77D86-13E2-BE42-1485-6FC1FE8D62EB}"/>
              </a:ext>
            </a:extLst>
          </p:cNvPr>
          <p:cNvPicPr>
            <a:picLocks noChangeAspect="1"/>
          </p:cNvPicPr>
          <p:nvPr/>
        </p:nvPicPr>
        <p:blipFill rotWithShape="1">
          <a:blip r:embed="rId2"/>
          <a:srcRect l="-1" r="45137" b="23653"/>
          <a:stretch/>
        </p:blipFill>
        <p:spPr>
          <a:xfrm>
            <a:off x="-1" y="1139869"/>
            <a:ext cx="7615825" cy="5718131"/>
          </a:xfrm>
          <a:prstGeom prst="rect">
            <a:avLst/>
          </a:prstGeom>
        </p:spPr>
      </p:pic>
    </p:spTree>
    <p:extLst>
      <p:ext uri="{BB962C8B-B14F-4D97-AF65-F5344CB8AC3E}">
        <p14:creationId xmlns:p14="http://schemas.microsoft.com/office/powerpoint/2010/main" val="232700033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JOINS.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DISPLAY ALL THE SWEET AND SAVOURY RECIPES..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659438" y="2013492"/>
            <a:ext cx="4190640" cy="3773532"/>
          </a:xfrm>
        </p:spPr>
        <p:txBody>
          <a:bodyPr numCol="1">
            <a:noAutofit/>
          </a:bodyPr>
          <a:lstStyle/>
          <a:p>
            <a:r>
              <a:rPr lang="en-US" sz="2200" dirty="0"/>
              <a:t>SYNTAX: </a:t>
            </a:r>
            <a:r>
              <a:rPr lang="en-US" sz="1800" dirty="0"/>
              <a:t>select RecipeSweet.Recipe_ID,RecipeSweet.Sweetness_Level,RecipeSweet.Diet_type,RecipeSavoury.Recipe_ID,RecipeSavoury.Spiciness_Level,RecipeSavoury.Diet_type from </a:t>
            </a:r>
            <a:r>
              <a:rPr lang="en-US" sz="1800" dirty="0" err="1"/>
              <a:t>RecipeSweet</a:t>
            </a:r>
            <a:r>
              <a:rPr lang="en-US" sz="1800" dirty="0"/>
              <a:t> right join </a:t>
            </a:r>
            <a:r>
              <a:rPr lang="en-US" sz="1800" dirty="0" err="1"/>
              <a:t>RecipeSavoury</a:t>
            </a:r>
            <a:r>
              <a:rPr lang="en-US" sz="1800" dirty="0"/>
              <a:t> on </a:t>
            </a:r>
            <a:r>
              <a:rPr lang="en-US" sz="1800" dirty="0" err="1"/>
              <a:t>RecipeSweet.Recipe_ID</a:t>
            </a:r>
            <a:r>
              <a:rPr lang="en-US" sz="1800" dirty="0"/>
              <a:t>=</a:t>
            </a:r>
            <a:r>
              <a:rPr lang="en-US" sz="1800" dirty="0" err="1"/>
              <a:t>RecipeSavoury.Recipe_ID</a:t>
            </a:r>
            <a:r>
              <a:rPr lang="en-US" sz="1800" dirty="0"/>
              <a:t> UNION select RecipeSweet.Recipe_ID,RecipeSweet.Sweetness_Level,RecipeSweet.Diet_type,RecipeSavoury.Recipe_ID,RecipeSavoury.Spiciness_Level,RecipeSavoury.Diet_type from </a:t>
            </a:r>
            <a:r>
              <a:rPr lang="en-US" sz="1800" dirty="0" err="1"/>
              <a:t>RecipeSweet</a:t>
            </a:r>
            <a:r>
              <a:rPr lang="en-US" sz="1800" dirty="0"/>
              <a:t> left join </a:t>
            </a:r>
            <a:r>
              <a:rPr lang="en-US" sz="1800" dirty="0" err="1"/>
              <a:t>RecipeSavoury</a:t>
            </a:r>
            <a:r>
              <a:rPr lang="en-US" sz="1800" dirty="0"/>
              <a:t> on </a:t>
            </a:r>
            <a:r>
              <a:rPr lang="en-US" sz="1800" dirty="0" err="1"/>
              <a:t>RecipeSweet.Recipe_ID</a:t>
            </a:r>
            <a:r>
              <a:rPr lang="en-US" sz="1800" dirty="0"/>
              <a:t>=</a:t>
            </a:r>
            <a:r>
              <a:rPr lang="en-US" sz="1800" dirty="0" err="1"/>
              <a:t>RecipeSavoury.Recipe_ID</a:t>
            </a:r>
            <a:r>
              <a:rPr lang="en-US" sz="1800" dirty="0"/>
              <a:t>;</a:t>
            </a:r>
            <a:endParaRPr lang="en-US" sz="2200" dirty="0"/>
          </a:p>
        </p:txBody>
      </p:sp>
      <p:pic>
        <p:nvPicPr>
          <p:cNvPr id="3" name="Picture 2">
            <a:extLst>
              <a:ext uri="{FF2B5EF4-FFF2-40B4-BE49-F238E27FC236}">
                <a16:creationId xmlns="" xmlns:a16="http://schemas.microsoft.com/office/drawing/2014/main" id="{A8AFBC46-0AD5-7306-0132-8C3CB3959B79}"/>
              </a:ext>
            </a:extLst>
          </p:cNvPr>
          <p:cNvPicPr>
            <a:picLocks noChangeAspect="1"/>
          </p:cNvPicPr>
          <p:nvPr/>
        </p:nvPicPr>
        <p:blipFill rotWithShape="1">
          <a:blip r:embed="rId2"/>
          <a:srcRect r="48014" b="36255"/>
          <a:stretch/>
        </p:blipFill>
        <p:spPr>
          <a:xfrm>
            <a:off x="-1" y="1114816"/>
            <a:ext cx="7591275" cy="5743184"/>
          </a:xfrm>
          <a:prstGeom prst="rect">
            <a:avLst/>
          </a:prstGeom>
        </p:spPr>
      </p:pic>
    </p:spTree>
    <p:extLst>
      <p:ext uri="{BB962C8B-B14F-4D97-AF65-F5344CB8AC3E}">
        <p14:creationId xmlns:p14="http://schemas.microsoft.com/office/powerpoint/2010/main" val="3084564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JOINS.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DISPLAY ENTRIES OF CUSTOMERS WHO HAVE SUBMITTED/NOT SUBMITTED RATINGS AND COMMENTS..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747120" y="2728577"/>
            <a:ext cx="4190640" cy="3773532"/>
          </a:xfrm>
        </p:spPr>
        <p:txBody>
          <a:bodyPr numCol="1">
            <a:normAutofit fontScale="85000" lnSpcReduction="20000"/>
          </a:bodyPr>
          <a:lstStyle/>
          <a:p>
            <a:r>
              <a:rPr lang="en-US" sz="2200" dirty="0"/>
              <a:t>SYNTAX: </a:t>
            </a:r>
            <a:r>
              <a:rPr lang="en-US" sz="2600" dirty="0"/>
              <a:t>select Feedback.Rating,Feedback.Comments_No,User.Diet_type,User.User_Name,User.User_ID from Feedback right join User on </a:t>
            </a:r>
            <a:r>
              <a:rPr lang="en-US" sz="2600" dirty="0" err="1"/>
              <a:t>Feedback.User_ID</a:t>
            </a:r>
            <a:r>
              <a:rPr lang="en-US" sz="2600" dirty="0"/>
              <a:t>= </a:t>
            </a:r>
            <a:r>
              <a:rPr lang="en-US" sz="2600" dirty="0" err="1"/>
              <a:t>User.User_ID</a:t>
            </a:r>
            <a:r>
              <a:rPr lang="en-US" sz="2600" dirty="0"/>
              <a:t> UNION select Feedback.Rating,Feedback.Comments_No,User.Diet_type,User.User_Name,User.User_ID from Feedback right join User on </a:t>
            </a:r>
            <a:r>
              <a:rPr lang="en-US" sz="2600" dirty="0" err="1"/>
              <a:t>Feedback.User_ID</a:t>
            </a:r>
            <a:r>
              <a:rPr lang="en-US" sz="2600" dirty="0"/>
              <a:t>= </a:t>
            </a:r>
            <a:r>
              <a:rPr lang="en-US" sz="2600" dirty="0" err="1"/>
              <a:t>User.User_ID</a:t>
            </a:r>
            <a:r>
              <a:rPr lang="en-US" sz="2600" dirty="0"/>
              <a:t>;</a:t>
            </a:r>
            <a:endParaRPr lang="en-US" sz="2200" dirty="0"/>
          </a:p>
        </p:txBody>
      </p:sp>
      <p:pic>
        <p:nvPicPr>
          <p:cNvPr id="3" name="Picture 2">
            <a:extLst>
              <a:ext uri="{FF2B5EF4-FFF2-40B4-BE49-F238E27FC236}">
                <a16:creationId xmlns="" xmlns:a16="http://schemas.microsoft.com/office/drawing/2014/main" id="{733214EC-F3C1-1CA5-1119-A893685BFEE5}"/>
              </a:ext>
            </a:extLst>
          </p:cNvPr>
          <p:cNvPicPr>
            <a:picLocks noChangeAspect="1"/>
          </p:cNvPicPr>
          <p:nvPr/>
        </p:nvPicPr>
        <p:blipFill rotWithShape="1">
          <a:blip r:embed="rId2"/>
          <a:srcRect r="48322" b="19452"/>
          <a:stretch/>
        </p:blipFill>
        <p:spPr>
          <a:xfrm>
            <a:off x="0" y="1216188"/>
            <a:ext cx="7490564" cy="5641812"/>
          </a:xfrm>
          <a:prstGeom prst="rect">
            <a:avLst/>
          </a:prstGeom>
        </p:spPr>
      </p:pic>
    </p:spTree>
    <p:extLst>
      <p:ext uri="{BB962C8B-B14F-4D97-AF65-F5344CB8AC3E}">
        <p14:creationId xmlns:p14="http://schemas.microsoft.com/office/powerpoint/2010/main" val="34878978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VIEWS.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CREATE VIEW AS SAVOURY MEALS.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615825" y="2238961"/>
            <a:ext cx="4321935" cy="3773532"/>
          </a:xfrm>
        </p:spPr>
        <p:txBody>
          <a:bodyPr numCol="1">
            <a:normAutofit/>
          </a:bodyPr>
          <a:lstStyle/>
          <a:p>
            <a:r>
              <a:rPr lang="en-US" sz="2200" dirty="0"/>
              <a:t>SYNTAX: create view </a:t>
            </a:r>
            <a:r>
              <a:rPr lang="en-US" sz="2200" dirty="0" err="1"/>
              <a:t>SavouryMeals</a:t>
            </a:r>
            <a:r>
              <a:rPr lang="en-US" sz="2200" dirty="0"/>
              <a:t> as select </a:t>
            </a:r>
            <a:r>
              <a:rPr lang="en-US" sz="2200" dirty="0" err="1"/>
              <a:t>s.Recipe_ID,s.Spiciness_Level,s.Diet_Type,d.Diet_Meals</a:t>
            </a:r>
            <a:r>
              <a:rPr lang="en-US" sz="2200" dirty="0"/>
              <a:t> from </a:t>
            </a:r>
            <a:r>
              <a:rPr lang="en-US" sz="2200" dirty="0" err="1"/>
              <a:t>RecipeSavoury</a:t>
            </a:r>
            <a:r>
              <a:rPr lang="en-US" sz="2200" dirty="0"/>
              <a:t> s, Diet d where </a:t>
            </a:r>
            <a:r>
              <a:rPr lang="en-US" sz="2200" dirty="0" err="1"/>
              <a:t>s.Diet_Type</a:t>
            </a:r>
            <a:r>
              <a:rPr lang="en-US" sz="2200" dirty="0"/>
              <a:t>=</a:t>
            </a:r>
            <a:r>
              <a:rPr lang="en-US" sz="2200" dirty="0" err="1"/>
              <a:t>d.Diet_Type</a:t>
            </a:r>
            <a:r>
              <a:rPr lang="en-US" sz="2200" dirty="0"/>
              <a:t>;</a:t>
            </a:r>
          </a:p>
        </p:txBody>
      </p:sp>
      <p:pic>
        <p:nvPicPr>
          <p:cNvPr id="4" name="Picture 3">
            <a:extLst>
              <a:ext uri="{FF2B5EF4-FFF2-40B4-BE49-F238E27FC236}">
                <a16:creationId xmlns="" xmlns:a16="http://schemas.microsoft.com/office/drawing/2014/main" id="{C8D15F12-C9D9-985F-589E-FEDB41F7D0ED}"/>
              </a:ext>
            </a:extLst>
          </p:cNvPr>
          <p:cNvPicPr>
            <a:picLocks noChangeAspect="1"/>
          </p:cNvPicPr>
          <p:nvPr/>
        </p:nvPicPr>
        <p:blipFill rotWithShape="1">
          <a:blip r:embed="rId2"/>
          <a:srcRect l="50000" t="35362" r="2085" b="8115"/>
          <a:stretch/>
        </p:blipFill>
        <p:spPr>
          <a:xfrm>
            <a:off x="233799" y="1274389"/>
            <a:ext cx="7210610" cy="5384827"/>
          </a:xfrm>
          <a:prstGeom prst="rect">
            <a:avLst/>
          </a:prstGeom>
        </p:spPr>
      </p:pic>
    </p:spTree>
    <p:extLst>
      <p:ext uri="{BB962C8B-B14F-4D97-AF65-F5344CB8AC3E}">
        <p14:creationId xmlns:p14="http://schemas.microsoft.com/office/powerpoint/2010/main" val="12770564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VIEWS.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CREATE VIEW AS SWEET MEALS.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615825" y="2238961"/>
            <a:ext cx="4321935" cy="3773532"/>
          </a:xfrm>
        </p:spPr>
        <p:txBody>
          <a:bodyPr numCol="1">
            <a:normAutofit/>
          </a:bodyPr>
          <a:lstStyle/>
          <a:p>
            <a:r>
              <a:rPr lang="en-US" sz="2200" dirty="0"/>
              <a:t>SYNTAX: create view </a:t>
            </a:r>
            <a:r>
              <a:rPr lang="en-US" sz="2200" dirty="0" err="1"/>
              <a:t>SweetMeals</a:t>
            </a:r>
            <a:r>
              <a:rPr lang="en-US" sz="2200" dirty="0"/>
              <a:t> as select </a:t>
            </a:r>
            <a:r>
              <a:rPr lang="en-US" sz="2200" dirty="0" err="1"/>
              <a:t>s.Recipe_ID,s.Sweetness_Level,s.Diet_Type,d.Diet_Meals</a:t>
            </a:r>
            <a:r>
              <a:rPr lang="en-US" sz="2200" dirty="0"/>
              <a:t> from </a:t>
            </a:r>
            <a:r>
              <a:rPr lang="en-US" sz="2200" dirty="0" err="1"/>
              <a:t>RecipeSweet</a:t>
            </a:r>
            <a:r>
              <a:rPr lang="en-US" sz="2200" dirty="0"/>
              <a:t> s, Diet d where </a:t>
            </a:r>
            <a:r>
              <a:rPr lang="en-US" sz="2200" dirty="0" err="1"/>
              <a:t>s.Diet_Type</a:t>
            </a:r>
            <a:r>
              <a:rPr lang="en-US" sz="2200" dirty="0"/>
              <a:t>=</a:t>
            </a:r>
            <a:r>
              <a:rPr lang="en-US" sz="2200" dirty="0" err="1"/>
              <a:t>d.Diet_Type</a:t>
            </a:r>
            <a:r>
              <a:rPr lang="en-US" sz="2200" dirty="0"/>
              <a:t>;</a:t>
            </a:r>
          </a:p>
        </p:txBody>
      </p:sp>
      <p:pic>
        <p:nvPicPr>
          <p:cNvPr id="3" name="Picture 2">
            <a:extLst>
              <a:ext uri="{FF2B5EF4-FFF2-40B4-BE49-F238E27FC236}">
                <a16:creationId xmlns="" xmlns:a16="http://schemas.microsoft.com/office/drawing/2014/main" id="{A6D15279-A104-38F3-8901-E79ADC18711F}"/>
              </a:ext>
            </a:extLst>
          </p:cNvPr>
          <p:cNvPicPr>
            <a:picLocks noChangeAspect="1"/>
          </p:cNvPicPr>
          <p:nvPr/>
        </p:nvPicPr>
        <p:blipFill rotWithShape="1">
          <a:blip r:embed="rId2"/>
          <a:srcRect l="50000" t="57826" r="2085" b="6667"/>
          <a:stretch/>
        </p:blipFill>
        <p:spPr>
          <a:xfrm>
            <a:off x="122944" y="1361661"/>
            <a:ext cx="7361585" cy="5378505"/>
          </a:xfrm>
          <a:prstGeom prst="rect">
            <a:avLst/>
          </a:prstGeom>
        </p:spPr>
      </p:pic>
    </p:spTree>
    <p:extLst>
      <p:ext uri="{BB962C8B-B14F-4D97-AF65-F5344CB8AC3E}">
        <p14:creationId xmlns:p14="http://schemas.microsoft.com/office/powerpoint/2010/main" val="281026289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VIEWS.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CREATE VIEW AS  DIET INGREDIENTS.</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615825" y="2238961"/>
            <a:ext cx="4321935" cy="3773532"/>
          </a:xfrm>
        </p:spPr>
        <p:txBody>
          <a:bodyPr numCol="1">
            <a:normAutofit/>
          </a:bodyPr>
          <a:lstStyle/>
          <a:p>
            <a:r>
              <a:rPr lang="en-US" sz="2200" dirty="0"/>
              <a:t>SYNTAX: create view </a:t>
            </a:r>
            <a:r>
              <a:rPr lang="en-US" sz="2200" dirty="0" err="1"/>
              <a:t>DietIngredients</a:t>
            </a:r>
            <a:r>
              <a:rPr lang="en-US" sz="2200" dirty="0"/>
              <a:t> as select </a:t>
            </a:r>
            <a:r>
              <a:rPr lang="en-US" sz="2200" dirty="0" err="1"/>
              <a:t>d.Diet_Type,d.Diet_Meals,i.Ingredient_ID,i.Ingredient_Name</a:t>
            </a:r>
            <a:r>
              <a:rPr lang="en-US" sz="2200" dirty="0"/>
              <a:t> from Diet d, Ingredient </a:t>
            </a:r>
            <a:r>
              <a:rPr lang="en-US" sz="2200" dirty="0" err="1"/>
              <a:t>i</a:t>
            </a:r>
            <a:r>
              <a:rPr lang="en-US" sz="2200" dirty="0"/>
              <a:t> where </a:t>
            </a:r>
            <a:r>
              <a:rPr lang="en-US" sz="2200" dirty="0" err="1"/>
              <a:t>d.Diet_Meals</a:t>
            </a:r>
            <a:r>
              <a:rPr lang="en-US" sz="2200" dirty="0"/>
              <a:t>=</a:t>
            </a:r>
            <a:r>
              <a:rPr lang="en-US" sz="2200" dirty="0" err="1"/>
              <a:t>i.Diet_Meal</a:t>
            </a:r>
            <a:r>
              <a:rPr lang="en-US" sz="2200" dirty="0"/>
              <a:t>;</a:t>
            </a:r>
          </a:p>
        </p:txBody>
      </p:sp>
      <p:pic>
        <p:nvPicPr>
          <p:cNvPr id="3" name="Picture 2">
            <a:extLst>
              <a:ext uri="{FF2B5EF4-FFF2-40B4-BE49-F238E27FC236}">
                <a16:creationId xmlns="" xmlns:a16="http://schemas.microsoft.com/office/drawing/2014/main" id="{F371179A-A242-38CA-E35C-453078BD8FAD}"/>
              </a:ext>
            </a:extLst>
          </p:cNvPr>
          <p:cNvPicPr>
            <a:picLocks noChangeAspect="1"/>
          </p:cNvPicPr>
          <p:nvPr/>
        </p:nvPicPr>
        <p:blipFill rotWithShape="1">
          <a:blip r:embed="rId2"/>
          <a:srcRect l="48831" t="38840" r="1009" b="6136"/>
          <a:stretch/>
        </p:blipFill>
        <p:spPr>
          <a:xfrm>
            <a:off x="254240" y="1274390"/>
            <a:ext cx="7230290" cy="5465776"/>
          </a:xfrm>
          <a:prstGeom prst="rect">
            <a:avLst/>
          </a:prstGeom>
        </p:spPr>
      </p:pic>
    </p:spTree>
    <p:extLst>
      <p:ext uri="{BB962C8B-B14F-4D97-AF65-F5344CB8AC3E}">
        <p14:creationId xmlns:p14="http://schemas.microsoft.com/office/powerpoint/2010/main" val="236355332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ER- DIAGRAM </a:t>
            </a:r>
          </a:p>
        </p:txBody>
      </p:sp>
      <p:pic>
        <p:nvPicPr>
          <p:cNvPr id="27" name="Picture 26">
            <a:extLst>
              <a:ext uri="{FF2B5EF4-FFF2-40B4-BE49-F238E27FC236}">
                <a16:creationId xmlns="" xmlns:a16="http://schemas.microsoft.com/office/drawing/2014/main" id="{562FA4C6-6EF6-4516-9A7A-A1F36F1F2EB9}"/>
              </a:ext>
            </a:extLst>
          </p:cNvPr>
          <p:cNvPicPr>
            <a:picLocks noChangeAspect="1"/>
          </p:cNvPicPr>
          <p:nvPr/>
        </p:nvPicPr>
        <p:blipFill rotWithShape="1">
          <a:blip r:embed="rId2"/>
          <a:srcRect l="35416" t="34258" r="17833" b="7556"/>
          <a:stretch/>
        </p:blipFill>
        <p:spPr>
          <a:xfrm>
            <a:off x="1004563" y="1219200"/>
            <a:ext cx="10049517" cy="5673214"/>
          </a:xfrm>
          <a:prstGeom prst="rect">
            <a:avLst/>
          </a:prstGeom>
        </p:spPr>
      </p:pic>
    </p:spTree>
    <p:extLst>
      <p:ext uri="{BB962C8B-B14F-4D97-AF65-F5344CB8AC3E}">
        <p14:creationId xmlns:p14="http://schemas.microsoft.com/office/powerpoint/2010/main" val="83489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54EE7731-D016-4ABE-BAF1-C841A9527B5F}"/>
              </a:ext>
            </a:extLst>
          </p:cNvPr>
          <p:cNvSpPr>
            <a:spLocks noGrp="1"/>
          </p:cNvSpPr>
          <p:nvPr>
            <p:ph type="title"/>
          </p:nvPr>
        </p:nvSpPr>
        <p:spPr/>
        <p:txBody>
          <a:bodyPr/>
          <a:lstStyle/>
          <a:p>
            <a:r>
              <a:rPr lang="en-US" dirty="0"/>
              <a:t>VIEWS.   </a:t>
            </a:r>
          </a:p>
        </p:txBody>
      </p:sp>
      <p:sp>
        <p:nvSpPr>
          <p:cNvPr id="6" name="Text Placeholder 5">
            <a:extLst>
              <a:ext uri="{FF2B5EF4-FFF2-40B4-BE49-F238E27FC236}">
                <a16:creationId xmlns="" xmlns:a16="http://schemas.microsoft.com/office/drawing/2014/main" id="{7B393957-3064-447F-9FFD-63939C02FC52}"/>
              </a:ext>
            </a:extLst>
          </p:cNvPr>
          <p:cNvSpPr>
            <a:spLocks noGrp="1"/>
          </p:cNvSpPr>
          <p:nvPr>
            <p:ph type="body" sz="half" idx="11"/>
          </p:nvPr>
        </p:nvSpPr>
        <p:spPr>
          <a:xfrm>
            <a:off x="7747120" y="1274390"/>
            <a:ext cx="4321935" cy="1929142"/>
          </a:xfrm>
        </p:spPr>
        <p:txBody>
          <a:bodyPr/>
          <a:lstStyle/>
          <a:p>
            <a:r>
              <a:rPr lang="en-US" sz="2200" b="1" dirty="0"/>
              <a:t>CREATE VIEW AS USER DIET.</a:t>
            </a:r>
          </a:p>
          <a:p>
            <a:endParaRPr lang="en-US" sz="2000" b="1" dirty="0"/>
          </a:p>
        </p:txBody>
      </p:sp>
      <p:sp>
        <p:nvSpPr>
          <p:cNvPr id="5" name="Text Placeholder 4">
            <a:extLst>
              <a:ext uri="{FF2B5EF4-FFF2-40B4-BE49-F238E27FC236}">
                <a16:creationId xmlns="" xmlns:a16="http://schemas.microsoft.com/office/drawing/2014/main" id="{938E5456-ED31-4FB7-A6D3-E6296A9A2F48}"/>
              </a:ext>
            </a:extLst>
          </p:cNvPr>
          <p:cNvSpPr>
            <a:spLocks noGrp="1"/>
          </p:cNvSpPr>
          <p:nvPr>
            <p:ph type="body" sz="half" idx="12"/>
          </p:nvPr>
        </p:nvSpPr>
        <p:spPr>
          <a:xfrm>
            <a:off x="7615825" y="2238961"/>
            <a:ext cx="4321935" cy="3773532"/>
          </a:xfrm>
        </p:spPr>
        <p:txBody>
          <a:bodyPr numCol="1">
            <a:normAutofit/>
          </a:bodyPr>
          <a:lstStyle/>
          <a:p>
            <a:r>
              <a:rPr lang="en-US" sz="2200" dirty="0"/>
              <a:t>SYNTAX: create view </a:t>
            </a:r>
            <a:r>
              <a:rPr lang="en-US" sz="2200" dirty="0" err="1"/>
              <a:t>UserDiet</a:t>
            </a:r>
            <a:r>
              <a:rPr lang="en-US" sz="2200" dirty="0"/>
              <a:t> as select </a:t>
            </a:r>
            <a:r>
              <a:rPr lang="en-US" sz="2200" dirty="0" err="1"/>
              <a:t>u.User_ID,u.User_Name,d.Diet_Type,d.Diet_Meals</a:t>
            </a:r>
            <a:r>
              <a:rPr lang="en-US" sz="2200" dirty="0"/>
              <a:t> from User </a:t>
            </a:r>
            <a:r>
              <a:rPr lang="en-US" sz="2200" dirty="0" err="1"/>
              <a:t>u,Diet</a:t>
            </a:r>
            <a:r>
              <a:rPr lang="en-US" sz="2200" dirty="0"/>
              <a:t> d where </a:t>
            </a:r>
            <a:r>
              <a:rPr lang="en-US" sz="2200" dirty="0" err="1"/>
              <a:t>u.Diet_Type</a:t>
            </a:r>
            <a:r>
              <a:rPr lang="en-US" sz="2200" dirty="0"/>
              <a:t>=</a:t>
            </a:r>
            <a:r>
              <a:rPr lang="en-US" sz="2200" dirty="0" err="1"/>
              <a:t>d.Diet_Type</a:t>
            </a:r>
            <a:r>
              <a:rPr lang="en-US" sz="2200" dirty="0"/>
              <a:t>;</a:t>
            </a:r>
          </a:p>
        </p:txBody>
      </p:sp>
      <p:pic>
        <p:nvPicPr>
          <p:cNvPr id="3" name="Picture 2">
            <a:extLst>
              <a:ext uri="{FF2B5EF4-FFF2-40B4-BE49-F238E27FC236}">
                <a16:creationId xmlns="" xmlns:a16="http://schemas.microsoft.com/office/drawing/2014/main" id="{CB417E2F-0B8E-B15C-839B-2488DDF4074F}"/>
              </a:ext>
            </a:extLst>
          </p:cNvPr>
          <p:cNvPicPr>
            <a:picLocks noChangeAspect="1"/>
          </p:cNvPicPr>
          <p:nvPr/>
        </p:nvPicPr>
        <p:blipFill rotWithShape="1">
          <a:blip r:embed="rId2"/>
          <a:srcRect l="48912" t="10964" r="2086" b="10145"/>
          <a:stretch/>
        </p:blipFill>
        <p:spPr>
          <a:xfrm>
            <a:off x="122946" y="1274390"/>
            <a:ext cx="6774812" cy="5476787"/>
          </a:xfrm>
          <a:prstGeom prst="rect">
            <a:avLst/>
          </a:prstGeom>
        </p:spPr>
      </p:pic>
    </p:spTree>
    <p:extLst>
      <p:ext uri="{BB962C8B-B14F-4D97-AF65-F5344CB8AC3E}">
        <p14:creationId xmlns:p14="http://schemas.microsoft.com/office/powerpoint/2010/main" val="230480906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 xmlns:a16="http://schemas.microsoft.com/office/drawing/2014/main" id="{2866DAE6-5CB2-4C68-8BD3-E5A30A15190F}"/>
              </a:ext>
            </a:extLst>
          </p:cNvPr>
          <p:cNvSpPr>
            <a:spLocks noGrp="1"/>
          </p:cNvSpPr>
          <p:nvPr>
            <p:ph type="title"/>
          </p:nvPr>
        </p:nvSpPr>
        <p:spPr/>
        <p:txBody>
          <a:bodyPr>
            <a:normAutofit/>
          </a:bodyPr>
          <a:lstStyle/>
          <a:p>
            <a:r>
              <a:rPr lang="en-US" sz="4400" dirty="0"/>
              <a:t>THANK YOU</a:t>
            </a:r>
          </a:p>
        </p:txBody>
      </p:sp>
      <p:pic>
        <p:nvPicPr>
          <p:cNvPr id="10" name="Picture Placeholder 9" descr="Ingredients">
            <a:extLst>
              <a:ext uri="{FF2B5EF4-FFF2-40B4-BE49-F238E27FC236}">
                <a16:creationId xmlns="" xmlns:a16="http://schemas.microsoft.com/office/drawing/2014/main" id="{EBAB30E8-7A9F-444F-A633-275573A3E88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146073"/>
            <a:ext cx="5974381" cy="2284072"/>
          </a:xfrm>
        </p:spPr>
      </p:pic>
      <p:pic>
        <p:nvPicPr>
          <p:cNvPr id="22" name="Picture Placeholder 21" descr="French Toast Stack">
            <a:extLst>
              <a:ext uri="{FF2B5EF4-FFF2-40B4-BE49-F238E27FC236}">
                <a16:creationId xmlns="" xmlns:a16="http://schemas.microsoft.com/office/drawing/2014/main" id="{2C161E9C-C16A-4780-830E-9B2CC6367C5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pic>
        <p:nvPicPr>
          <p:cNvPr id="20" name="Picture Placeholder 19" descr="Spices with Spoons">
            <a:extLst>
              <a:ext uri="{FF2B5EF4-FFF2-40B4-BE49-F238E27FC236}">
                <a16:creationId xmlns="" xmlns:a16="http://schemas.microsoft.com/office/drawing/2014/main" id="{9F94FB8C-62F5-4831-B16A-385706F2829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a:stretch>
            <a:fillRect/>
          </a:stretch>
        </p:blipFill>
        <p:spPr/>
      </p:pic>
      <p:pic>
        <p:nvPicPr>
          <p:cNvPr id="18" name="Picture Placeholder 17" descr="Butternut Soup">
            <a:extLst>
              <a:ext uri="{FF2B5EF4-FFF2-40B4-BE49-F238E27FC236}">
                <a16:creationId xmlns="" xmlns:a16="http://schemas.microsoft.com/office/drawing/2014/main" id="{5F10EA36-DEB5-4407-BAB8-4AD641FD4AB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a:stretch>
            <a:fillRect/>
          </a:stretch>
        </p:blipFill>
        <p:spPr/>
      </p:pic>
      <p:pic>
        <p:nvPicPr>
          <p:cNvPr id="12" name="Picture Placeholder 11" descr="Egg &amp; Avo">
            <a:extLst>
              <a:ext uri="{FF2B5EF4-FFF2-40B4-BE49-F238E27FC236}">
                <a16:creationId xmlns="" xmlns:a16="http://schemas.microsoft.com/office/drawing/2014/main" id="{9944A643-5BA0-4BB2-BC70-3EE2B9A58EB9}"/>
              </a:ext>
            </a:extLst>
          </p:cNvPr>
          <p:cNvPicPr>
            <a:picLocks noGrp="1" noChangeAspect="1"/>
          </p:cNvPicPr>
          <p:nvPr>
            <p:ph type="pic" sz="quarter" idx="14"/>
          </p:nvPr>
        </p:nvPicPr>
        <p:blipFill>
          <a:blip r:embed="rId6">
            <a:extLst>
              <a:ext uri="{28A0092B-C50C-407E-A947-70E740481C1C}">
                <a14:useLocalDpi xmlns:a14="http://schemas.microsoft.com/office/drawing/2010/main" val="0"/>
              </a:ext>
            </a:extLst>
          </a:blip>
          <a:srcRect/>
          <a:stretch>
            <a:fillRect/>
          </a:stretch>
        </p:blipFill>
        <p:spPr/>
      </p:pic>
      <p:pic>
        <p:nvPicPr>
          <p:cNvPr id="16" name="Picture Placeholder 15" descr="Flapjack Stack">
            <a:extLst>
              <a:ext uri="{FF2B5EF4-FFF2-40B4-BE49-F238E27FC236}">
                <a16:creationId xmlns="" xmlns:a16="http://schemas.microsoft.com/office/drawing/2014/main" id="{7EC7A6F9-4BB5-4F67-9279-02CB8E98402F}"/>
              </a:ext>
            </a:extLst>
          </p:cNvPr>
          <p:cNvPicPr>
            <a:picLocks noGrp="1" noChangeAspect="1"/>
          </p:cNvPicPr>
          <p:nvPr>
            <p:ph type="pic" sz="quarter" idx="15"/>
          </p:nvPr>
        </p:nvPicPr>
        <p:blipFill>
          <a:blip r:embed="rId7">
            <a:extLst>
              <a:ext uri="{28A0092B-C50C-407E-A947-70E740481C1C}">
                <a14:useLocalDpi xmlns:a14="http://schemas.microsoft.com/office/drawing/2010/main" val="0"/>
              </a:ext>
            </a:extLst>
          </a:blip>
          <a:srcRect/>
          <a:stretch>
            <a:fillRect/>
          </a:stretch>
        </p:blipFill>
        <p:spPr/>
      </p:pic>
      <p:pic>
        <p:nvPicPr>
          <p:cNvPr id="14" name="Picture Placeholder 13" descr="Nachos &amp; Dip">
            <a:extLst>
              <a:ext uri="{FF2B5EF4-FFF2-40B4-BE49-F238E27FC236}">
                <a16:creationId xmlns="" xmlns:a16="http://schemas.microsoft.com/office/drawing/2014/main" id="{AB4709AE-4BDB-4019-9C8F-F437CBE85816}"/>
              </a:ext>
            </a:extLst>
          </p:cNvPr>
          <p:cNvPicPr>
            <a:picLocks noGrp="1" noChangeAspect="1"/>
          </p:cNvPicPr>
          <p:nvPr>
            <p:ph type="pic" sz="quarter" idx="16"/>
          </p:nvPr>
        </p:nvPicPr>
        <p:blipFill>
          <a:blip r:embed="rId8">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8274325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DIET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TYPES OF DIETS PRESENT AND THE MEALS IN PARTICULAR DIET TYPE</a:t>
            </a:r>
          </a:p>
          <a:p>
            <a:endParaRPr lang="en-US" sz="2000" dirty="0"/>
          </a:p>
          <a:p>
            <a:r>
              <a:rPr lang="en-US" sz="2000" dirty="0"/>
              <a:t>SYNTAX: DESC DIET;</a:t>
            </a:r>
          </a:p>
        </p:txBody>
      </p:sp>
      <p:pic>
        <p:nvPicPr>
          <p:cNvPr id="15" name="Picture 14">
            <a:extLst>
              <a:ext uri="{FF2B5EF4-FFF2-40B4-BE49-F238E27FC236}">
                <a16:creationId xmlns="" xmlns:a16="http://schemas.microsoft.com/office/drawing/2014/main" id="{AE9572F0-2AA3-2105-58B4-913DE7A486E6}"/>
              </a:ext>
            </a:extLst>
          </p:cNvPr>
          <p:cNvPicPr>
            <a:picLocks noChangeAspect="1"/>
          </p:cNvPicPr>
          <p:nvPr/>
        </p:nvPicPr>
        <p:blipFill rotWithShape="1">
          <a:blip r:embed="rId2"/>
          <a:srcRect r="57539" b="40765"/>
          <a:stretch/>
        </p:blipFill>
        <p:spPr>
          <a:xfrm>
            <a:off x="0" y="1181100"/>
            <a:ext cx="5790659" cy="5676900"/>
          </a:xfrm>
          <a:prstGeom prst="rect">
            <a:avLst/>
          </a:prstGeom>
        </p:spPr>
      </p:pic>
    </p:spTree>
    <p:extLst>
      <p:ext uri="{BB962C8B-B14F-4D97-AF65-F5344CB8AC3E}">
        <p14:creationId xmlns:p14="http://schemas.microsoft.com/office/powerpoint/2010/main" val="8315517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RECIPESWEET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DETAILS USCH AS  RECIPE ID, SWEETNESS LEVEL AND DIET TYPE.</a:t>
            </a:r>
          </a:p>
          <a:p>
            <a:endParaRPr lang="en-US" sz="2000" dirty="0"/>
          </a:p>
          <a:p>
            <a:r>
              <a:rPr lang="en-US" sz="2000" dirty="0"/>
              <a:t>SYNTAX: desc </a:t>
            </a:r>
            <a:r>
              <a:rPr lang="en-US" sz="2000" dirty="0" err="1"/>
              <a:t>RecipeSweet</a:t>
            </a:r>
            <a:r>
              <a:rPr lang="en-US" sz="2000" dirty="0"/>
              <a:t>;</a:t>
            </a:r>
          </a:p>
        </p:txBody>
      </p:sp>
      <p:pic>
        <p:nvPicPr>
          <p:cNvPr id="7" name="Picture 6">
            <a:extLst>
              <a:ext uri="{FF2B5EF4-FFF2-40B4-BE49-F238E27FC236}">
                <a16:creationId xmlns="" xmlns:a16="http://schemas.microsoft.com/office/drawing/2014/main" id="{793CCB52-5405-81A1-0BD8-4E260BAB16B8}"/>
              </a:ext>
            </a:extLst>
          </p:cNvPr>
          <p:cNvPicPr>
            <a:picLocks noChangeAspect="1"/>
          </p:cNvPicPr>
          <p:nvPr/>
        </p:nvPicPr>
        <p:blipFill rotWithShape="1">
          <a:blip r:embed="rId2"/>
          <a:srcRect r="52264" b="16576"/>
          <a:stretch/>
        </p:blipFill>
        <p:spPr>
          <a:xfrm>
            <a:off x="0" y="1136822"/>
            <a:ext cx="5820032" cy="5721178"/>
          </a:xfrm>
          <a:prstGeom prst="rect">
            <a:avLst/>
          </a:prstGeom>
        </p:spPr>
      </p:pic>
    </p:spTree>
    <p:extLst>
      <p:ext uri="{BB962C8B-B14F-4D97-AF65-F5344CB8AC3E}">
        <p14:creationId xmlns:p14="http://schemas.microsoft.com/office/powerpoint/2010/main" val="205942770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RECIPESAVOURY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DETAILS OF SUCH AS  RECIPE ID, SPICINESS LEVEL, AND DIET TYPE.</a:t>
            </a:r>
          </a:p>
          <a:p>
            <a:endParaRPr lang="en-US" sz="2000" dirty="0"/>
          </a:p>
          <a:p>
            <a:r>
              <a:rPr lang="en-US" sz="2000" dirty="0"/>
              <a:t>SYNTAX: desc </a:t>
            </a:r>
            <a:r>
              <a:rPr lang="en-US" sz="2000" dirty="0" err="1"/>
              <a:t>RecipeSavoury</a:t>
            </a:r>
            <a:r>
              <a:rPr lang="en-US" sz="2000" dirty="0"/>
              <a:t>;</a:t>
            </a:r>
          </a:p>
        </p:txBody>
      </p:sp>
      <p:pic>
        <p:nvPicPr>
          <p:cNvPr id="7" name="Picture 6">
            <a:extLst>
              <a:ext uri="{FF2B5EF4-FFF2-40B4-BE49-F238E27FC236}">
                <a16:creationId xmlns="" xmlns:a16="http://schemas.microsoft.com/office/drawing/2014/main" id="{B5A6AB2F-E2CE-E75C-F793-574E9552F479}"/>
              </a:ext>
            </a:extLst>
          </p:cNvPr>
          <p:cNvPicPr>
            <a:picLocks noChangeAspect="1"/>
          </p:cNvPicPr>
          <p:nvPr/>
        </p:nvPicPr>
        <p:blipFill rotWithShape="1">
          <a:blip r:embed="rId2"/>
          <a:srcRect l="-1" r="51448" b="20181"/>
          <a:stretch/>
        </p:blipFill>
        <p:spPr>
          <a:xfrm>
            <a:off x="0" y="1173892"/>
            <a:ext cx="5919495" cy="5684108"/>
          </a:xfrm>
          <a:prstGeom prst="rect">
            <a:avLst/>
          </a:prstGeom>
        </p:spPr>
      </p:pic>
    </p:spTree>
    <p:extLst>
      <p:ext uri="{BB962C8B-B14F-4D97-AF65-F5344CB8AC3E}">
        <p14:creationId xmlns:p14="http://schemas.microsoft.com/office/powerpoint/2010/main" val="5445754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INGREDIENT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INGREDIENTS INGREDIENT ID, INGREDIENT NAME, AND DIET MEAL.</a:t>
            </a:r>
          </a:p>
          <a:p>
            <a:endParaRPr lang="en-US" sz="2000" dirty="0"/>
          </a:p>
          <a:p>
            <a:r>
              <a:rPr lang="en-US" sz="2000" dirty="0"/>
              <a:t>SYNTAX: DESC INGREDIENT;</a:t>
            </a:r>
          </a:p>
        </p:txBody>
      </p:sp>
      <p:pic>
        <p:nvPicPr>
          <p:cNvPr id="3" name="Picture 2">
            <a:extLst>
              <a:ext uri="{FF2B5EF4-FFF2-40B4-BE49-F238E27FC236}">
                <a16:creationId xmlns="" xmlns:a16="http://schemas.microsoft.com/office/drawing/2014/main" id="{732B1CB4-3142-BF97-70F7-E6A12D1A41C2}"/>
              </a:ext>
            </a:extLst>
          </p:cNvPr>
          <p:cNvPicPr>
            <a:picLocks noChangeAspect="1"/>
          </p:cNvPicPr>
          <p:nvPr/>
        </p:nvPicPr>
        <p:blipFill rotWithShape="1">
          <a:blip r:embed="rId2"/>
          <a:srcRect r="53074" b="19820"/>
          <a:stretch/>
        </p:blipFill>
        <p:spPr>
          <a:xfrm>
            <a:off x="0" y="1149178"/>
            <a:ext cx="5721178" cy="5708822"/>
          </a:xfrm>
          <a:prstGeom prst="rect">
            <a:avLst/>
          </a:prstGeom>
        </p:spPr>
      </p:pic>
    </p:spTree>
    <p:extLst>
      <p:ext uri="{BB962C8B-B14F-4D97-AF65-F5344CB8AC3E}">
        <p14:creationId xmlns:p14="http://schemas.microsoft.com/office/powerpoint/2010/main" val="268349379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INGREDIENTRECIPESWEET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INGREDIENTS IN THE RECIPE FOR SWEETS AS INGREDIENT ID AND RECIPE ID</a:t>
            </a:r>
          </a:p>
          <a:p>
            <a:endParaRPr lang="en-US" sz="2000" dirty="0"/>
          </a:p>
          <a:p>
            <a:r>
              <a:rPr lang="en-US" sz="2000" dirty="0"/>
              <a:t>SYNTAX: DESC INGREDIENTRECIPESWEET;</a:t>
            </a:r>
            <a:endParaRPr lang="en-US" sz="1600" dirty="0"/>
          </a:p>
        </p:txBody>
      </p:sp>
      <p:pic>
        <p:nvPicPr>
          <p:cNvPr id="3" name="Picture 2">
            <a:extLst>
              <a:ext uri="{FF2B5EF4-FFF2-40B4-BE49-F238E27FC236}">
                <a16:creationId xmlns="" xmlns:a16="http://schemas.microsoft.com/office/drawing/2014/main" id="{1089E93A-B299-7C3A-0836-B3873FBDD093}"/>
              </a:ext>
            </a:extLst>
          </p:cNvPr>
          <p:cNvPicPr>
            <a:picLocks noChangeAspect="1"/>
          </p:cNvPicPr>
          <p:nvPr/>
        </p:nvPicPr>
        <p:blipFill rotWithShape="1">
          <a:blip r:embed="rId2"/>
          <a:srcRect r="53074" b="16576"/>
          <a:stretch/>
        </p:blipFill>
        <p:spPr>
          <a:xfrm>
            <a:off x="0" y="1136822"/>
            <a:ext cx="5721178" cy="5721178"/>
          </a:xfrm>
          <a:prstGeom prst="rect">
            <a:avLst/>
          </a:prstGeom>
        </p:spPr>
      </p:pic>
    </p:spTree>
    <p:extLst>
      <p:ext uri="{BB962C8B-B14F-4D97-AF65-F5344CB8AC3E}">
        <p14:creationId xmlns:p14="http://schemas.microsoft.com/office/powerpoint/2010/main" val="7408659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 xmlns:a16="http://schemas.microsoft.com/office/drawing/2014/main" id="{162DD688-F887-4A81-A60F-CC16AD617D1F}"/>
              </a:ext>
            </a:extLst>
          </p:cNvPr>
          <p:cNvSpPr>
            <a:spLocks noGrp="1"/>
          </p:cNvSpPr>
          <p:nvPr>
            <p:ph type="title"/>
          </p:nvPr>
        </p:nvSpPr>
        <p:spPr/>
        <p:txBody>
          <a:bodyPr/>
          <a:lstStyle/>
          <a:p>
            <a:r>
              <a:rPr lang="en-US" dirty="0"/>
              <a:t>STRUCTURE OF TABLE </a:t>
            </a:r>
          </a:p>
        </p:txBody>
      </p:sp>
      <p:sp>
        <p:nvSpPr>
          <p:cNvPr id="6" name="Text Placeholder 5">
            <a:extLst>
              <a:ext uri="{FF2B5EF4-FFF2-40B4-BE49-F238E27FC236}">
                <a16:creationId xmlns="" xmlns:a16="http://schemas.microsoft.com/office/drawing/2014/main" id="{D761421A-E2BA-4C07-AFF2-C24DEB3F9146}"/>
              </a:ext>
            </a:extLst>
          </p:cNvPr>
          <p:cNvSpPr>
            <a:spLocks noGrp="1"/>
          </p:cNvSpPr>
          <p:nvPr>
            <p:ph type="body" sz="half" idx="11"/>
          </p:nvPr>
        </p:nvSpPr>
        <p:spPr/>
        <p:txBody>
          <a:bodyPr/>
          <a:lstStyle/>
          <a:p>
            <a:r>
              <a:rPr lang="en-US" sz="1800" b="1" dirty="0"/>
              <a:t>INGREDIENTRECIPESAVOURY TABLE </a:t>
            </a:r>
          </a:p>
        </p:txBody>
      </p:sp>
      <p:sp>
        <p:nvSpPr>
          <p:cNvPr id="5" name="Text Placeholder 4">
            <a:extLst>
              <a:ext uri="{FF2B5EF4-FFF2-40B4-BE49-F238E27FC236}">
                <a16:creationId xmlns="" xmlns:a16="http://schemas.microsoft.com/office/drawing/2014/main" id="{EBADEEB8-42B0-4E18-8B66-A1D54140B405}"/>
              </a:ext>
            </a:extLst>
          </p:cNvPr>
          <p:cNvSpPr>
            <a:spLocks noGrp="1"/>
          </p:cNvSpPr>
          <p:nvPr>
            <p:ph type="body" sz="half" idx="12"/>
          </p:nvPr>
        </p:nvSpPr>
        <p:spPr>
          <a:xfrm>
            <a:off x="6027995" y="1576050"/>
            <a:ext cx="5909765" cy="3354296"/>
          </a:xfrm>
        </p:spPr>
        <p:txBody>
          <a:bodyPr numCol="1">
            <a:normAutofit/>
          </a:bodyPr>
          <a:lstStyle/>
          <a:p>
            <a:r>
              <a:rPr lang="en-US" sz="2000" dirty="0"/>
              <a:t>THIS TABLE SHOWS THE INGREDIENTS FOR SAVOURY RECIPES IT CONTAINS INGREDIENT ID AND RECIPE ID</a:t>
            </a:r>
          </a:p>
          <a:p>
            <a:endParaRPr lang="en-US" sz="2000" dirty="0"/>
          </a:p>
          <a:p>
            <a:r>
              <a:rPr lang="en-US" sz="2000" dirty="0"/>
              <a:t>SYNTAX: DESC INGREDIENTRECIPESAVOURY</a:t>
            </a:r>
            <a:r>
              <a:rPr lang="en-US" sz="1600" dirty="0"/>
              <a:t>;</a:t>
            </a:r>
          </a:p>
        </p:txBody>
      </p:sp>
      <p:pic>
        <p:nvPicPr>
          <p:cNvPr id="3" name="Picture 2">
            <a:extLst>
              <a:ext uri="{FF2B5EF4-FFF2-40B4-BE49-F238E27FC236}">
                <a16:creationId xmlns="" xmlns:a16="http://schemas.microsoft.com/office/drawing/2014/main" id="{E01D5D97-A0EC-77BC-BD69-AED41D5E114B}"/>
              </a:ext>
            </a:extLst>
          </p:cNvPr>
          <p:cNvPicPr>
            <a:picLocks noChangeAspect="1"/>
          </p:cNvPicPr>
          <p:nvPr/>
        </p:nvPicPr>
        <p:blipFill rotWithShape="1">
          <a:blip r:embed="rId2"/>
          <a:srcRect r="51527" b="17838"/>
          <a:stretch/>
        </p:blipFill>
        <p:spPr>
          <a:xfrm>
            <a:off x="0" y="1161535"/>
            <a:ext cx="5909765" cy="5696465"/>
          </a:xfrm>
          <a:prstGeom prst="rect">
            <a:avLst/>
          </a:prstGeom>
        </p:spPr>
      </p:pic>
    </p:spTree>
    <p:extLst>
      <p:ext uri="{BB962C8B-B14F-4D97-AF65-F5344CB8AC3E}">
        <p14:creationId xmlns:p14="http://schemas.microsoft.com/office/powerpoint/2010/main" val="407348025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1000"/>
                                        <p:tgtEl>
                                          <p:spTgt spid="5">
                                            <p:txEl>
                                              <p:pRg st="0" end="0"/>
                                            </p:txEl>
                                          </p:spTgt>
                                        </p:tgtEl>
                                      </p:cBhvr>
                                    </p:animEffect>
                                    <p:anim calcmode="lin" valueType="num">
                                      <p:cBhvr>
                                        <p:cTn id="14"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build="p"/>
    </p:bldLst>
  </p:timing>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533498_win32_fixed.potx" id="{019E8A1F-EBDA-46B2-A0BC-A9E7D4AE12ED}" vid="{EBCA9EDB-F702-45AD-87BF-49A5D2C760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Recipe book</Template>
  <TotalTime>311</TotalTime>
  <Words>613</Words>
  <Application>Microsoft Office PowerPoint</Application>
  <PresentationFormat>Widescreen</PresentationFormat>
  <Paragraphs>90</Paragraphs>
  <Slides>31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Franklin Gothic Book</vt:lpstr>
      <vt:lpstr>Franklin Gothic Medium</vt:lpstr>
      <vt:lpstr>1_Recipe Book Slide Master</vt:lpstr>
      <vt:lpstr>Healthy Recipes Insights</vt:lpstr>
      <vt:lpstr>ABSTRACT</vt:lpstr>
      <vt:lpstr>ER- DIAGRAM </vt:lpstr>
      <vt:lpstr>STRUCTURE OF TABLE </vt:lpstr>
      <vt:lpstr>STRUCTURE OF TABLE </vt:lpstr>
      <vt:lpstr>STRUCTURE OF TABLE </vt:lpstr>
      <vt:lpstr>STRUCTURE OF TABLE </vt:lpstr>
      <vt:lpstr>STRUCTURE OF TABLE </vt:lpstr>
      <vt:lpstr>STRUCTURE OF TABLE </vt:lpstr>
      <vt:lpstr>STRUCTURE OF TABLE </vt:lpstr>
      <vt:lpstr>STRUCTURE OF TABLE </vt:lpstr>
      <vt:lpstr>CONTENTS OF TABLE </vt:lpstr>
      <vt:lpstr>CONTENTS OF TABLE </vt:lpstr>
      <vt:lpstr>CONTENTS OF TABLE </vt:lpstr>
      <vt:lpstr>CONTENTS OF TABLE </vt:lpstr>
      <vt:lpstr>CONTENTS OF TABLE </vt:lpstr>
      <vt:lpstr>CONTENTS OF TABLE </vt:lpstr>
      <vt:lpstr>CONTENTS OF TABLE </vt:lpstr>
      <vt:lpstr>CONTENTS OF TABLE </vt:lpstr>
      <vt:lpstr>SUBQUERY     </vt:lpstr>
      <vt:lpstr>SUBQUERY     </vt:lpstr>
      <vt:lpstr>SUBQUERY     </vt:lpstr>
      <vt:lpstr>SUBQUERY     </vt:lpstr>
      <vt:lpstr>JOINS.   </vt:lpstr>
      <vt:lpstr>JOINS.   </vt:lpstr>
      <vt:lpstr>JOINS.   </vt:lpstr>
      <vt:lpstr>VIEWS.   </vt:lpstr>
      <vt:lpstr>VIEWS.   </vt:lpstr>
      <vt:lpstr>VIEWS.   </vt:lpstr>
      <vt:lpstr>VIEWS.   </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HealthVary Recipes</dc:title>
  <dc:creator>APURVA SURYAWANSHI</dc:creator>
  <cp:lastModifiedBy>Ashwin Vengurlekar</cp:lastModifiedBy>
  <cp:revision>22</cp:revision>
  <dcterms:created xsi:type="dcterms:W3CDTF">2023-04-25T19:58:28Z</dcterms:created>
  <dcterms:modified xsi:type="dcterms:W3CDTF">2024-05-10T08:58:13Z</dcterms:modified>
</cp:coreProperties>
</file>